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16"/>
  </p:notesMasterIdLst>
  <p:handoutMasterIdLst>
    <p:handoutMasterId r:id="rId17"/>
  </p:handoutMasterIdLst>
  <p:sldIdLst>
    <p:sldId id="498" r:id="rId6"/>
    <p:sldId id="888" r:id="rId7"/>
    <p:sldId id="892" r:id="rId8"/>
    <p:sldId id="762" r:id="rId9"/>
    <p:sldId id="890" r:id="rId10"/>
    <p:sldId id="886" r:id="rId11"/>
    <p:sldId id="889" r:id="rId12"/>
    <p:sldId id="891" r:id="rId13"/>
    <p:sldId id="893" r:id="rId14"/>
    <p:sldId id="894" r:id="rId1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98"/>
            <p14:sldId id="888"/>
            <p14:sldId id="892"/>
            <p14:sldId id="762"/>
            <p14:sldId id="890"/>
            <p14:sldId id="886"/>
            <p14:sldId id="889"/>
            <p14:sldId id="891"/>
            <p14:sldId id="893"/>
            <p14:sldId id="8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C45"/>
    <a:srgbClr val="7EBEFF"/>
    <a:srgbClr val="000000"/>
    <a:srgbClr val="122D46"/>
    <a:srgbClr val="08174D"/>
    <a:srgbClr val="5A6489"/>
    <a:srgbClr val="FF5960"/>
    <a:srgbClr val="003F7F"/>
    <a:srgbClr val="548235"/>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76672" autoAdjust="0"/>
  </p:normalViewPr>
  <p:slideViewPr>
    <p:cSldViewPr snapToGrid="0">
      <p:cViewPr varScale="1">
        <p:scale>
          <a:sx n="87" d="100"/>
          <a:sy n="87" d="100"/>
        </p:scale>
        <p:origin x="714" y="60"/>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14/01/2024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14/01/2024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986086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3353715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917623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6C9BEA-362C-C1EB-C5ED-06FEA04AB7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7F14AE2-FB2A-FAB1-5B72-3CDF62C19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F4642C3-7C38-14FE-0008-2B7AEFC6B8F5}"/>
              </a:ext>
            </a:extLst>
          </p:cNvPr>
          <p:cNvSpPr>
            <a:spLocks noGrp="1"/>
          </p:cNvSpPr>
          <p:nvPr>
            <p:ph type="dt" sz="half" idx="10"/>
          </p:nvPr>
        </p:nvSpPr>
        <p:spPr/>
        <p:txBody>
          <a:bodyPr/>
          <a:lstStyle/>
          <a:p>
            <a:fld id="{BD5AE6E3-DA36-42D0-89EA-233E7923E695}" type="datetimeFigureOut">
              <a:rPr lang="fr-FR" smtClean="0"/>
              <a:t>14/01/2024</a:t>
            </a:fld>
            <a:endParaRPr lang="fr-FR"/>
          </a:p>
        </p:txBody>
      </p:sp>
      <p:sp>
        <p:nvSpPr>
          <p:cNvPr id="5" name="Espace réservé du pied de page 4">
            <a:extLst>
              <a:ext uri="{FF2B5EF4-FFF2-40B4-BE49-F238E27FC236}">
                <a16:creationId xmlns:a16="http://schemas.microsoft.com/office/drawing/2014/main" id="{9F000834-00A7-7811-7C28-23CA49C1FE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29944F-2BB4-FFBB-AF09-3FE870B991A0}"/>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69702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6F3D35-085F-6284-84F6-D62C4DDC7D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34E3A65-7F9A-AEA1-F9D7-B4DE0FCA667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8244BB-9510-3724-5651-0A9AEC8BB4F0}"/>
              </a:ext>
            </a:extLst>
          </p:cNvPr>
          <p:cNvSpPr>
            <a:spLocks noGrp="1"/>
          </p:cNvSpPr>
          <p:nvPr>
            <p:ph type="dt" sz="half" idx="10"/>
          </p:nvPr>
        </p:nvSpPr>
        <p:spPr/>
        <p:txBody>
          <a:bodyPr/>
          <a:lstStyle/>
          <a:p>
            <a:fld id="{BD5AE6E3-DA36-42D0-89EA-233E7923E695}" type="datetimeFigureOut">
              <a:rPr lang="fr-FR" smtClean="0"/>
              <a:t>14/01/2024</a:t>
            </a:fld>
            <a:endParaRPr lang="fr-FR"/>
          </a:p>
        </p:txBody>
      </p:sp>
      <p:sp>
        <p:nvSpPr>
          <p:cNvPr id="5" name="Espace réservé du pied de page 4">
            <a:extLst>
              <a:ext uri="{FF2B5EF4-FFF2-40B4-BE49-F238E27FC236}">
                <a16:creationId xmlns:a16="http://schemas.microsoft.com/office/drawing/2014/main" id="{925A41A6-2996-2972-1BAA-487599F8AB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C0D37BD-8E74-1AFB-4DE2-336E5A8E599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391008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8F02D-0CF4-770B-CFC1-B40BE6F4EB2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0556ADB-CCBA-05FE-62CB-88E96521B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3162574-07F2-6063-8D80-23777F216240}"/>
              </a:ext>
            </a:extLst>
          </p:cNvPr>
          <p:cNvSpPr>
            <a:spLocks noGrp="1"/>
          </p:cNvSpPr>
          <p:nvPr>
            <p:ph type="dt" sz="half" idx="10"/>
          </p:nvPr>
        </p:nvSpPr>
        <p:spPr/>
        <p:txBody>
          <a:bodyPr/>
          <a:lstStyle/>
          <a:p>
            <a:fld id="{BD5AE6E3-DA36-42D0-89EA-233E7923E695}" type="datetimeFigureOut">
              <a:rPr lang="fr-FR" smtClean="0"/>
              <a:t>14/01/2024</a:t>
            </a:fld>
            <a:endParaRPr lang="fr-FR"/>
          </a:p>
        </p:txBody>
      </p:sp>
      <p:sp>
        <p:nvSpPr>
          <p:cNvPr id="5" name="Espace réservé du pied de page 4">
            <a:extLst>
              <a:ext uri="{FF2B5EF4-FFF2-40B4-BE49-F238E27FC236}">
                <a16:creationId xmlns:a16="http://schemas.microsoft.com/office/drawing/2014/main" id="{30CFCD01-2FAC-DFD7-6B4E-557AA32CDC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E6966D-1A26-9F50-BA6D-BBB247DFEEC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560223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6F0AC-1399-FC50-EC0D-74CBF20FE0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A7BA71F-8147-DD77-E5F4-19B526C4EF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85E3E18-47AB-739D-AFFD-FF599A095C2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CFE43-AFE2-980C-96D3-96F6ECCCF7D8}"/>
              </a:ext>
            </a:extLst>
          </p:cNvPr>
          <p:cNvSpPr>
            <a:spLocks noGrp="1"/>
          </p:cNvSpPr>
          <p:nvPr>
            <p:ph type="dt" sz="half" idx="10"/>
          </p:nvPr>
        </p:nvSpPr>
        <p:spPr/>
        <p:txBody>
          <a:bodyPr/>
          <a:lstStyle/>
          <a:p>
            <a:fld id="{BD5AE6E3-DA36-42D0-89EA-233E7923E695}" type="datetimeFigureOut">
              <a:rPr lang="fr-FR" smtClean="0"/>
              <a:t>14/01/2024</a:t>
            </a:fld>
            <a:endParaRPr lang="fr-FR"/>
          </a:p>
        </p:txBody>
      </p:sp>
      <p:sp>
        <p:nvSpPr>
          <p:cNvPr id="6" name="Espace réservé du pied de page 5">
            <a:extLst>
              <a:ext uri="{FF2B5EF4-FFF2-40B4-BE49-F238E27FC236}">
                <a16:creationId xmlns:a16="http://schemas.microsoft.com/office/drawing/2014/main" id="{706EC763-E605-E31C-45DB-B3F22594C6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5D399C8-BFC3-F9F4-99F3-446A205EBB68}"/>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4222003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1BD2B4-35DE-074D-7305-BEBCC30F7C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F3D968E-7851-1F52-9F76-B5FCEF376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70B94D8-8823-10E3-A9FD-BFB7E1DBDE4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C0C324C-9203-B11C-25BC-32B33F333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4DF6E6A-37E1-3B55-627D-3B877131A35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400DD9-47E9-F6DA-DBF3-E6BB5A87ABBB}"/>
              </a:ext>
            </a:extLst>
          </p:cNvPr>
          <p:cNvSpPr>
            <a:spLocks noGrp="1"/>
          </p:cNvSpPr>
          <p:nvPr>
            <p:ph type="dt" sz="half" idx="10"/>
          </p:nvPr>
        </p:nvSpPr>
        <p:spPr/>
        <p:txBody>
          <a:bodyPr/>
          <a:lstStyle/>
          <a:p>
            <a:fld id="{BD5AE6E3-DA36-42D0-89EA-233E7923E695}" type="datetimeFigureOut">
              <a:rPr lang="fr-FR" smtClean="0"/>
              <a:t>14/01/2024</a:t>
            </a:fld>
            <a:endParaRPr lang="fr-FR"/>
          </a:p>
        </p:txBody>
      </p:sp>
      <p:sp>
        <p:nvSpPr>
          <p:cNvPr id="8" name="Espace réservé du pied de page 7">
            <a:extLst>
              <a:ext uri="{FF2B5EF4-FFF2-40B4-BE49-F238E27FC236}">
                <a16:creationId xmlns:a16="http://schemas.microsoft.com/office/drawing/2014/main" id="{188172DD-600B-D868-385C-37C094D2BA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3DED3AA-4714-D183-9650-DE3D0A8045B6}"/>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338412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1B4C7-AAFC-ADB1-7596-9A398215D2F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CF13BEC-253A-0903-6124-15D8DBB51AC0}"/>
              </a:ext>
            </a:extLst>
          </p:cNvPr>
          <p:cNvSpPr>
            <a:spLocks noGrp="1"/>
          </p:cNvSpPr>
          <p:nvPr>
            <p:ph type="dt" sz="half" idx="10"/>
          </p:nvPr>
        </p:nvSpPr>
        <p:spPr/>
        <p:txBody>
          <a:bodyPr/>
          <a:lstStyle/>
          <a:p>
            <a:fld id="{BD5AE6E3-DA36-42D0-89EA-233E7923E695}" type="datetimeFigureOut">
              <a:rPr lang="fr-FR" smtClean="0"/>
              <a:t>14/01/2024</a:t>
            </a:fld>
            <a:endParaRPr lang="fr-FR"/>
          </a:p>
        </p:txBody>
      </p:sp>
      <p:sp>
        <p:nvSpPr>
          <p:cNvPr id="4" name="Espace réservé du pied de page 3">
            <a:extLst>
              <a:ext uri="{FF2B5EF4-FFF2-40B4-BE49-F238E27FC236}">
                <a16:creationId xmlns:a16="http://schemas.microsoft.com/office/drawing/2014/main" id="{B60CFB59-CBBC-7525-0B27-8F9DEF90304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5176A51-DBD1-8F9F-FCB4-0E5D4E6E63F3}"/>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56222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E3F91F-7777-FA5D-3E22-2E6B4DD92ADE}"/>
              </a:ext>
            </a:extLst>
          </p:cNvPr>
          <p:cNvSpPr>
            <a:spLocks noGrp="1"/>
          </p:cNvSpPr>
          <p:nvPr>
            <p:ph type="dt" sz="half" idx="10"/>
          </p:nvPr>
        </p:nvSpPr>
        <p:spPr/>
        <p:txBody>
          <a:bodyPr/>
          <a:lstStyle/>
          <a:p>
            <a:fld id="{BD5AE6E3-DA36-42D0-89EA-233E7923E695}" type="datetimeFigureOut">
              <a:rPr lang="fr-FR" smtClean="0"/>
              <a:t>14/01/2024</a:t>
            </a:fld>
            <a:endParaRPr lang="fr-FR"/>
          </a:p>
        </p:txBody>
      </p:sp>
      <p:sp>
        <p:nvSpPr>
          <p:cNvPr id="3" name="Espace réservé du pied de page 2">
            <a:extLst>
              <a:ext uri="{FF2B5EF4-FFF2-40B4-BE49-F238E27FC236}">
                <a16:creationId xmlns:a16="http://schemas.microsoft.com/office/drawing/2014/main" id="{FD646B22-C5C3-B2FE-EC4B-F504BF7FA1B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60090D4-5BDA-3ACC-2165-C8F1B8AD4CC1}"/>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923643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B7AB0-DF78-EA99-95B0-D371D0A521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252DDD5-3900-0D4E-0DAA-643649E76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0CB9EA5-114E-DD14-7D3A-B46A9DC3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B3C2804-E3F3-E7D6-E994-6A982FB13281}"/>
              </a:ext>
            </a:extLst>
          </p:cNvPr>
          <p:cNvSpPr>
            <a:spLocks noGrp="1"/>
          </p:cNvSpPr>
          <p:nvPr>
            <p:ph type="dt" sz="half" idx="10"/>
          </p:nvPr>
        </p:nvSpPr>
        <p:spPr/>
        <p:txBody>
          <a:bodyPr/>
          <a:lstStyle/>
          <a:p>
            <a:fld id="{BD5AE6E3-DA36-42D0-89EA-233E7923E695}" type="datetimeFigureOut">
              <a:rPr lang="fr-FR" smtClean="0"/>
              <a:t>14/01/2024</a:t>
            </a:fld>
            <a:endParaRPr lang="fr-FR"/>
          </a:p>
        </p:txBody>
      </p:sp>
      <p:sp>
        <p:nvSpPr>
          <p:cNvPr id="6" name="Espace réservé du pied de page 5">
            <a:extLst>
              <a:ext uri="{FF2B5EF4-FFF2-40B4-BE49-F238E27FC236}">
                <a16:creationId xmlns:a16="http://schemas.microsoft.com/office/drawing/2014/main" id="{D4C13200-7A0E-1822-F6B8-0E28F369BC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4FAFF82-683B-6992-97CE-FFAECF841799}"/>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44353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DE142-EC57-03D9-9B89-FDDF04F8437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B70BBB2-6A26-83F9-BD22-E6AE50189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B706EBB-7230-8F0B-7827-2E337EDA5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2247B8A-E2A8-6019-A18F-4A7EA6D0B543}"/>
              </a:ext>
            </a:extLst>
          </p:cNvPr>
          <p:cNvSpPr>
            <a:spLocks noGrp="1"/>
          </p:cNvSpPr>
          <p:nvPr>
            <p:ph type="dt" sz="half" idx="10"/>
          </p:nvPr>
        </p:nvSpPr>
        <p:spPr/>
        <p:txBody>
          <a:bodyPr/>
          <a:lstStyle/>
          <a:p>
            <a:fld id="{BD5AE6E3-DA36-42D0-89EA-233E7923E695}" type="datetimeFigureOut">
              <a:rPr lang="fr-FR" smtClean="0"/>
              <a:t>14/01/2024</a:t>
            </a:fld>
            <a:endParaRPr lang="fr-FR"/>
          </a:p>
        </p:txBody>
      </p:sp>
      <p:sp>
        <p:nvSpPr>
          <p:cNvPr id="6" name="Espace réservé du pied de page 5">
            <a:extLst>
              <a:ext uri="{FF2B5EF4-FFF2-40B4-BE49-F238E27FC236}">
                <a16:creationId xmlns:a16="http://schemas.microsoft.com/office/drawing/2014/main" id="{E8C852D6-0A21-4535-47BA-925BA72CD6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C25FEE-0446-E9C3-4EE6-4FADB08F558C}"/>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82305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3C5B7E-74C4-D29B-449A-D9592AA89D7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C9C47B4-C314-5884-214D-05FBEC6F8F2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E846B6-D8A4-590B-5FA4-22B6B70FFFDC}"/>
              </a:ext>
            </a:extLst>
          </p:cNvPr>
          <p:cNvSpPr>
            <a:spLocks noGrp="1"/>
          </p:cNvSpPr>
          <p:nvPr>
            <p:ph type="dt" sz="half" idx="10"/>
          </p:nvPr>
        </p:nvSpPr>
        <p:spPr/>
        <p:txBody>
          <a:bodyPr/>
          <a:lstStyle/>
          <a:p>
            <a:fld id="{BD5AE6E3-DA36-42D0-89EA-233E7923E695}" type="datetimeFigureOut">
              <a:rPr lang="fr-FR" smtClean="0"/>
              <a:t>14/01/2024</a:t>
            </a:fld>
            <a:endParaRPr lang="fr-FR"/>
          </a:p>
        </p:txBody>
      </p:sp>
      <p:sp>
        <p:nvSpPr>
          <p:cNvPr id="5" name="Espace réservé du pied de page 4">
            <a:extLst>
              <a:ext uri="{FF2B5EF4-FFF2-40B4-BE49-F238E27FC236}">
                <a16:creationId xmlns:a16="http://schemas.microsoft.com/office/drawing/2014/main" id="{56347CAA-D6D2-4559-38B9-5E267A4BD2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3A9384-BEBA-BF6C-F1CA-6B0630520745}"/>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122767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2819E2-6B09-4ECE-C092-EBEB8D70D1C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D059B4-B21E-4754-09C0-2F2211A8DB5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04ABD17-D91C-430E-53C5-8B49EC51E2F3}"/>
              </a:ext>
            </a:extLst>
          </p:cNvPr>
          <p:cNvSpPr>
            <a:spLocks noGrp="1"/>
          </p:cNvSpPr>
          <p:nvPr>
            <p:ph type="dt" sz="half" idx="10"/>
          </p:nvPr>
        </p:nvSpPr>
        <p:spPr/>
        <p:txBody>
          <a:bodyPr/>
          <a:lstStyle/>
          <a:p>
            <a:fld id="{BD5AE6E3-DA36-42D0-89EA-233E7923E695}" type="datetimeFigureOut">
              <a:rPr lang="fr-FR" smtClean="0"/>
              <a:t>14/01/2024</a:t>
            </a:fld>
            <a:endParaRPr lang="fr-FR"/>
          </a:p>
        </p:txBody>
      </p:sp>
      <p:sp>
        <p:nvSpPr>
          <p:cNvPr id="5" name="Espace réservé du pied de page 4">
            <a:extLst>
              <a:ext uri="{FF2B5EF4-FFF2-40B4-BE49-F238E27FC236}">
                <a16:creationId xmlns:a16="http://schemas.microsoft.com/office/drawing/2014/main" id="{9A7CFCA9-D9B2-860B-BA1B-CB8CE722D6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4B7198-0016-32A7-2C00-36FA5164B894}"/>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402801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4AE00E-7043-53C9-3B57-8F1953FDC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2FB015-CDDC-421D-513A-E1C600D62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C5EA39-8955-E15D-7C9C-F59346C95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AE6E3-DA36-42D0-89EA-233E7923E695}" type="datetimeFigureOut">
              <a:rPr lang="fr-FR" smtClean="0"/>
              <a:t>14/01/2024</a:t>
            </a:fld>
            <a:endParaRPr lang="fr-FR"/>
          </a:p>
        </p:txBody>
      </p:sp>
      <p:sp>
        <p:nvSpPr>
          <p:cNvPr id="5" name="Espace réservé du pied de page 4">
            <a:extLst>
              <a:ext uri="{FF2B5EF4-FFF2-40B4-BE49-F238E27FC236}">
                <a16:creationId xmlns:a16="http://schemas.microsoft.com/office/drawing/2014/main" id="{25D455F4-8F9C-7DA8-D78D-D272CFFCF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A323E7A-4A7E-754B-F9CD-DEED70FADA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B696C-91DE-4E95-BE05-D059D19FC233}" type="slidenum">
              <a:rPr lang="fr-FR" smtClean="0"/>
              <a:t>‹N°›</a:t>
            </a:fld>
            <a:endParaRPr lang="fr-FR"/>
          </a:p>
        </p:txBody>
      </p:sp>
    </p:spTree>
    <p:extLst>
      <p:ext uri="{BB962C8B-B14F-4D97-AF65-F5344CB8AC3E}">
        <p14:creationId xmlns:p14="http://schemas.microsoft.com/office/powerpoint/2010/main" val="4156014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CB8B10-3A1D-CACE-5A8D-D686EA7C44EF}"/>
              </a:ext>
            </a:extLst>
          </p:cNvPr>
          <p:cNvSpPr>
            <a:spLocks noGrp="1"/>
          </p:cNvSpPr>
          <p:nvPr>
            <p:ph type="ctrTitle"/>
          </p:nvPr>
        </p:nvSpPr>
        <p:spPr>
          <a:xfrm>
            <a:off x="1524000" y="199496"/>
            <a:ext cx="9144000" cy="1544637"/>
          </a:xfrm>
        </p:spPr>
        <p:txBody>
          <a:bodyPr>
            <a:normAutofit/>
          </a:bodyPr>
          <a:lstStyle/>
          <a:p>
            <a:r>
              <a:rPr lang="fr-FR" sz="9600" b="1" dirty="0">
                <a:solidFill>
                  <a:schemeClr val="accent1">
                    <a:lumMod val="75000"/>
                  </a:schemeClr>
                </a:solidFill>
              </a:rPr>
              <a:t>MLOps minutes</a:t>
            </a:r>
          </a:p>
        </p:txBody>
      </p:sp>
      <p:sp>
        <p:nvSpPr>
          <p:cNvPr id="3" name="Sous-titre 2">
            <a:extLst>
              <a:ext uri="{FF2B5EF4-FFF2-40B4-BE49-F238E27FC236}">
                <a16:creationId xmlns:a16="http://schemas.microsoft.com/office/drawing/2014/main" id="{F17C1392-EAB9-EF81-4082-62F3FD9B4C7D}"/>
              </a:ext>
            </a:extLst>
          </p:cNvPr>
          <p:cNvSpPr>
            <a:spLocks noGrp="1"/>
          </p:cNvSpPr>
          <p:nvPr>
            <p:ph type="subTitle" idx="1"/>
          </p:nvPr>
        </p:nvSpPr>
        <p:spPr>
          <a:xfrm>
            <a:off x="1524000" y="2181497"/>
            <a:ext cx="9144000" cy="3666587"/>
          </a:xfrm>
        </p:spPr>
        <p:txBody>
          <a:bodyPr>
            <a:normAutofit/>
          </a:bodyPr>
          <a:lstStyle/>
          <a:p>
            <a:r>
              <a:rPr lang="fr-FR" sz="8000" b="1" dirty="0">
                <a:solidFill>
                  <a:srgbClr val="00B0F0"/>
                </a:solidFill>
              </a:rPr>
              <a:t>Data Splitting</a:t>
            </a:r>
            <a:endParaRPr lang="fr-FR" sz="6600" b="1" dirty="0">
              <a:solidFill>
                <a:srgbClr val="00B0F0"/>
              </a:solidFill>
            </a:endParaRPr>
          </a:p>
        </p:txBody>
      </p:sp>
      <p:pic>
        <p:nvPicPr>
          <p:cNvPr id="1026" name="Picture 2" descr="My Microsoft MVP Journey - Steve Gordon">
            <a:extLst>
              <a:ext uri="{FF2B5EF4-FFF2-40B4-BE49-F238E27FC236}">
                <a16:creationId xmlns:a16="http://schemas.microsoft.com/office/drawing/2014/main" id="{9CCE3086-E1BE-844B-6F60-A3FFE6310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157" y="6078612"/>
            <a:ext cx="862542" cy="34846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98748E8-A44E-3944-73E5-46C6156846A9}"/>
              </a:ext>
            </a:extLst>
          </p:cNvPr>
          <p:cNvSpPr txBox="1"/>
          <p:nvPr/>
        </p:nvSpPr>
        <p:spPr>
          <a:xfrm>
            <a:off x="347330" y="6466281"/>
            <a:ext cx="19321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4472C4"/>
                </a:solidFill>
                <a:effectLst/>
                <a:uLnTx/>
                <a:uFillTx/>
                <a:latin typeface="Calibri" panose="020F0502020204030204"/>
                <a:ea typeface="+mn-ea"/>
                <a:cs typeface="+mn-cs"/>
              </a:rPr>
              <a:t>Guillaume Chervet</a:t>
            </a:r>
          </a:p>
        </p:txBody>
      </p:sp>
    </p:spTree>
    <p:extLst>
      <p:ext uri="{BB962C8B-B14F-4D97-AF65-F5344CB8AC3E}">
        <p14:creationId xmlns:p14="http://schemas.microsoft.com/office/powerpoint/2010/main" val="1594358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A6001-C288-7C23-7B35-806D7DB9649F}"/>
              </a:ext>
            </a:extLst>
          </p:cNvPr>
          <p:cNvSpPr>
            <a:spLocks noGrp="1"/>
          </p:cNvSpPr>
          <p:nvPr>
            <p:ph type="title"/>
          </p:nvPr>
        </p:nvSpPr>
        <p:spPr>
          <a:xfrm>
            <a:off x="838200" y="2293077"/>
            <a:ext cx="10515600" cy="1325563"/>
          </a:xfrm>
        </p:spPr>
        <p:txBody>
          <a:bodyPr>
            <a:normAutofit/>
          </a:bodyPr>
          <a:lstStyle/>
          <a:p>
            <a:pPr algn="ctr"/>
            <a:r>
              <a:rPr lang="fr-FR" sz="8800" dirty="0"/>
              <a:t>Conclusion</a:t>
            </a:r>
          </a:p>
        </p:txBody>
      </p:sp>
      <p:sp>
        <p:nvSpPr>
          <p:cNvPr id="3" name="Espace réservé du contenu 2">
            <a:extLst>
              <a:ext uri="{FF2B5EF4-FFF2-40B4-BE49-F238E27FC236}">
                <a16:creationId xmlns:a16="http://schemas.microsoft.com/office/drawing/2014/main" id="{4F873FED-9800-FED6-C057-E126C3736990}"/>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B207BA8-6A54-5FC0-9B17-2D31E534467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32206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15738" y="1855854"/>
            <a:ext cx="691013" cy="680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5" name="Flèche : droite 4">
            <a:extLst>
              <a:ext uri="{FF2B5EF4-FFF2-40B4-BE49-F238E27FC236}">
                <a16:creationId xmlns:a16="http://schemas.microsoft.com/office/drawing/2014/main" id="{95326714-E76C-84F3-FD38-77168E6E7ABF}"/>
              </a:ext>
            </a:extLst>
          </p:cNvPr>
          <p:cNvSpPr/>
          <p:nvPr/>
        </p:nvSpPr>
        <p:spPr>
          <a:xfrm>
            <a:off x="4163482" y="2643890"/>
            <a:ext cx="2115238" cy="1325563"/>
          </a:xfrm>
          <a:prstGeom prst="right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Extraction</a:t>
            </a:r>
          </a:p>
        </p:txBody>
      </p:sp>
      <p:pic>
        <p:nvPicPr>
          <p:cNvPr id="6" name="Picture 4">
            <a:extLst>
              <a:ext uri="{FF2B5EF4-FFF2-40B4-BE49-F238E27FC236}">
                <a16:creationId xmlns:a16="http://schemas.microsoft.com/office/drawing/2014/main" id="{A7E649F9-769F-0D41-680E-497717BE3F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20" y="2605266"/>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13D1203-F22B-7E92-FE43-8E18632DD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60992" y="3355812"/>
            <a:ext cx="652541" cy="64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1721BBF-B294-555A-81B3-0DF1733A2E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19" y="4104091"/>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malayan Persian Cat | Fun Animals Wiki, Videos, Pictures, Stories">
            <a:extLst>
              <a:ext uri="{FF2B5EF4-FFF2-40B4-BE49-F238E27FC236}">
                <a16:creationId xmlns:a16="http://schemas.microsoft.com/office/drawing/2014/main" id="{2344FC54-A338-F54B-0DE1-236EEA1A6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844" y="3566894"/>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B1CE975-3F6E-5914-E024-E7661C6CD7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878356" y="3003679"/>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42C6988-1DBF-1414-7EA9-7584BF5A1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02517" y="2009738"/>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E8B90520-3DE1-B564-6210-C2CFF14EE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310193" y="3871242"/>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imalayan Persian Cat | Fun Animals Wiki, Videos, Pictures, Stories">
            <a:extLst>
              <a:ext uri="{FF2B5EF4-FFF2-40B4-BE49-F238E27FC236}">
                <a16:creationId xmlns:a16="http://schemas.microsoft.com/office/drawing/2014/main" id="{836689C5-5C56-730D-87F9-1E3878232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0" y="2484537"/>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81826AFC-EE6B-9A8A-AD21-D2035375D5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066776" y="1812887"/>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91A7A67-5D97-3EA6-CDB8-3C2F3CEF2F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931058" y="2400799"/>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imalayan Persian Cat | Fun Animals Wiki, Videos, Pictures, Stories">
            <a:extLst>
              <a:ext uri="{FF2B5EF4-FFF2-40B4-BE49-F238E27FC236}">
                <a16:creationId xmlns:a16="http://schemas.microsoft.com/office/drawing/2014/main" id="{EF286BCB-E178-17B1-6A6A-1C34A7904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49" y="1690688"/>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B901615-56FC-8E20-C2B8-BE1E9E229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549839" y="2241813"/>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A55368F9-F9BC-3C5B-DFC2-60A03CCC8E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99444" y="3048430"/>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imalayan Persian Cat | Fun Animals Wiki, Videos, Pictures, Stories">
            <a:extLst>
              <a:ext uri="{FF2B5EF4-FFF2-40B4-BE49-F238E27FC236}">
                <a16:creationId xmlns:a16="http://schemas.microsoft.com/office/drawing/2014/main" id="{A1C32469-2661-6D82-B999-20418D1E9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615" y="4459681"/>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B364B304-B1CC-6246-4B2C-BCF66DCD0B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766610" y="313460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7CA9C310-7068-77FA-A7D2-055D8907B8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392446" y="3915837"/>
            <a:ext cx="674330" cy="5743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malayan Persian Cat | Fun Animals Wiki, Videos, Pictures, Stories">
            <a:extLst>
              <a:ext uri="{FF2B5EF4-FFF2-40B4-BE49-F238E27FC236}">
                <a16:creationId xmlns:a16="http://schemas.microsoft.com/office/drawing/2014/main" id="{341F53F8-BFF5-6730-35B6-1BD91C9DF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421" y="4758105"/>
            <a:ext cx="574089" cy="4305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8EC2329-A857-6054-6778-C7569EEC66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664118" y="4791740"/>
            <a:ext cx="674330" cy="574330"/>
          </a:xfrm>
          <a:prstGeom prst="rect">
            <a:avLst/>
          </a:prstGeom>
          <a:noFill/>
          <a:extLst>
            <a:ext uri="{909E8E84-426E-40DD-AFC4-6F175D3DCCD1}">
              <a14:hiddenFill xmlns:a14="http://schemas.microsoft.com/office/drawing/2010/main">
                <a:solidFill>
                  <a:srgbClr val="FFFFFF"/>
                </a:solidFill>
              </a14:hiddenFill>
            </a:ext>
          </a:extLst>
        </p:spPr>
      </p:pic>
      <p:sp>
        <p:nvSpPr>
          <p:cNvPr id="24" name="Titre 23">
            <a:extLst>
              <a:ext uri="{FF2B5EF4-FFF2-40B4-BE49-F238E27FC236}">
                <a16:creationId xmlns:a16="http://schemas.microsoft.com/office/drawing/2014/main" id="{D9EDD986-90D3-1207-2421-1685CD84B1C2}"/>
              </a:ext>
            </a:extLst>
          </p:cNvPr>
          <p:cNvSpPr>
            <a:spLocks noGrp="1"/>
          </p:cNvSpPr>
          <p:nvPr>
            <p:ph type="title"/>
          </p:nvPr>
        </p:nvSpPr>
        <p:spPr/>
        <p:txBody>
          <a:bodyPr/>
          <a:lstStyle/>
          <a:p>
            <a:endParaRPr lang="fr-FR"/>
          </a:p>
        </p:txBody>
      </p:sp>
      <p:sp>
        <p:nvSpPr>
          <p:cNvPr id="26" name="ZoneTexte 25">
            <a:extLst>
              <a:ext uri="{FF2B5EF4-FFF2-40B4-BE49-F238E27FC236}">
                <a16:creationId xmlns:a16="http://schemas.microsoft.com/office/drawing/2014/main" id="{44CD67F6-0456-9613-C2F7-2311EC54DFA8}"/>
              </a:ext>
            </a:extLst>
          </p:cNvPr>
          <p:cNvSpPr txBox="1"/>
          <p:nvPr/>
        </p:nvSpPr>
        <p:spPr>
          <a:xfrm>
            <a:off x="2391738" y="5350967"/>
            <a:ext cx="2272289" cy="523220"/>
          </a:xfrm>
          <a:prstGeom prst="rect">
            <a:avLst/>
          </a:prstGeom>
          <a:noFill/>
        </p:spPr>
        <p:txBody>
          <a:bodyPr wrap="square">
            <a:spAutoFit/>
          </a:bodyPr>
          <a:lstStyle/>
          <a:p>
            <a:r>
              <a:rPr lang="en-US" sz="2800" b="1" dirty="0">
                <a:solidFill>
                  <a:schemeClr val="bg2">
                    <a:lumMod val="25000"/>
                  </a:schemeClr>
                </a:solidFill>
              </a:rPr>
              <a:t>10 000 pdfs</a:t>
            </a:r>
            <a:endParaRPr lang="fr-FR" sz="2800" b="1" dirty="0"/>
          </a:p>
        </p:txBody>
      </p:sp>
      <p:sp>
        <p:nvSpPr>
          <p:cNvPr id="27" name="ZoneTexte 26">
            <a:extLst>
              <a:ext uri="{FF2B5EF4-FFF2-40B4-BE49-F238E27FC236}">
                <a16:creationId xmlns:a16="http://schemas.microsoft.com/office/drawing/2014/main" id="{8D814FBA-EDB2-431E-1783-81609EDC471B}"/>
              </a:ext>
            </a:extLst>
          </p:cNvPr>
          <p:cNvSpPr txBox="1"/>
          <p:nvPr/>
        </p:nvSpPr>
        <p:spPr>
          <a:xfrm>
            <a:off x="6515011" y="5393986"/>
            <a:ext cx="4641494" cy="523220"/>
          </a:xfrm>
          <a:prstGeom prst="rect">
            <a:avLst/>
          </a:prstGeom>
          <a:noFill/>
        </p:spPr>
        <p:txBody>
          <a:bodyPr wrap="square">
            <a:spAutoFit/>
          </a:bodyPr>
          <a:lstStyle/>
          <a:p>
            <a:r>
              <a:rPr lang="en-US" sz="2800" b="1" dirty="0">
                <a:solidFill>
                  <a:schemeClr val="bg2">
                    <a:lumMod val="25000"/>
                  </a:schemeClr>
                </a:solidFill>
              </a:rPr>
              <a:t>&gt; 30 000 images</a:t>
            </a:r>
            <a:endParaRPr lang="fr-FR" sz="2800" b="1" dirty="0"/>
          </a:p>
        </p:txBody>
      </p:sp>
    </p:spTree>
    <p:extLst>
      <p:ext uri="{BB962C8B-B14F-4D97-AF65-F5344CB8AC3E}">
        <p14:creationId xmlns:p14="http://schemas.microsoft.com/office/powerpoint/2010/main" val="721885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dirty="0">
                <a:solidFill>
                  <a:schemeClr val="bg2">
                    <a:lumMod val="25000"/>
                  </a:schemeClr>
                </a:solidFill>
              </a:rPr>
              <a:t>Dataset of 10 000 pdfs</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390D1A8C-0DB0-A713-F336-0DEC4F27A0DC}"/>
              </a:ext>
            </a:extLst>
          </p:cNvPr>
          <p:cNvSpPr/>
          <p:nvPr/>
        </p:nvSpPr>
        <p:spPr>
          <a:xfrm>
            <a:off x="1340402" y="1652015"/>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3" name="Rectangle 2">
            <a:extLst>
              <a:ext uri="{FF2B5EF4-FFF2-40B4-BE49-F238E27FC236}">
                <a16:creationId xmlns:a16="http://schemas.microsoft.com/office/drawing/2014/main" id="{F968A1AA-093A-EB9E-A973-3863FBC75140}"/>
              </a:ext>
            </a:extLst>
          </p:cNvPr>
          <p:cNvSpPr/>
          <p:nvPr/>
        </p:nvSpPr>
        <p:spPr>
          <a:xfrm>
            <a:off x="1462526" y="2855974"/>
            <a:ext cx="2312437" cy="23714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5" name="Rectangle 4">
            <a:extLst>
              <a:ext uri="{FF2B5EF4-FFF2-40B4-BE49-F238E27FC236}">
                <a16:creationId xmlns:a16="http://schemas.microsoft.com/office/drawing/2014/main" id="{42C9C95D-C63F-BE92-94B4-7E8E35B7FF6C}"/>
              </a:ext>
            </a:extLst>
          </p:cNvPr>
          <p:cNvSpPr/>
          <p:nvPr/>
        </p:nvSpPr>
        <p:spPr>
          <a:xfrm>
            <a:off x="3897086" y="2855975"/>
            <a:ext cx="2312437" cy="237141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14" name="Rectangle 13">
            <a:extLst>
              <a:ext uri="{FF2B5EF4-FFF2-40B4-BE49-F238E27FC236}">
                <a16:creationId xmlns:a16="http://schemas.microsoft.com/office/drawing/2014/main" id="{C9807CFF-EC41-CBEF-4E32-098AF47DB626}"/>
              </a:ext>
            </a:extLst>
          </p:cNvPr>
          <p:cNvSpPr/>
          <p:nvPr/>
        </p:nvSpPr>
        <p:spPr>
          <a:xfrm>
            <a:off x="7582818" y="2879216"/>
            <a:ext cx="2911558" cy="234817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5" name="Espace réservé du contenu 5">
            <a:extLst>
              <a:ext uri="{FF2B5EF4-FFF2-40B4-BE49-F238E27FC236}">
                <a16:creationId xmlns:a16="http://schemas.microsoft.com/office/drawing/2014/main" id="{3B3F4C34-058C-B4D8-3761-5932DB637D2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12366" y="1857955"/>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279F932-5979-3364-CBBE-062AF366C864}"/>
              </a:ext>
            </a:extLst>
          </p:cNvPr>
          <p:cNvSpPr>
            <a:spLocks noGrp="1"/>
          </p:cNvSpPr>
          <p:nvPr>
            <p:ph idx="1"/>
          </p:nvPr>
        </p:nvSpPr>
        <p:spPr/>
        <p:txBody>
          <a:bodyPr/>
          <a:lstStyle/>
          <a:p>
            <a:endParaRPr lang="fr-FR" dirty="0"/>
          </a:p>
        </p:txBody>
      </p:sp>
      <p:sp>
        <p:nvSpPr>
          <p:cNvPr id="6" name="Rectangle 5">
            <a:extLst>
              <a:ext uri="{FF2B5EF4-FFF2-40B4-BE49-F238E27FC236}">
                <a16:creationId xmlns:a16="http://schemas.microsoft.com/office/drawing/2014/main" id="{B2A824FA-86FC-6558-0E45-33C5C4BE762B}"/>
              </a:ext>
            </a:extLst>
          </p:cNvPr>
          <p:cNvSpPr/>
          <p:nvPr/>
        </p:nvSpPr>
        <p:spPr>
          <a:xfrm>
            <a:off x="294259" y="1690688"/>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7" name="Rectangle 6">
            <a:extLst>
              <a:ext uri="{FF2B5EF4-FFF2-40B4-BE49-F238E27FC236}">
                <a16:creationId xmlns:a16="http://schemas.microsoft.com/office/drawing/2014/main" id="{6898024D-012D-4ED9-7A00-36BBD812D2CC}"/>
              </a:ext>
            </a:extLst>
          </p:cNvPr>
          <p:cNvSpPr/>
          <p:nvPr/>
        </p:nvSpPr>
        <p:spPr>
          <a:xfrm>
            <a:off x="416383" y="2894647"/>
            <a:ext cx="2312437"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8" name="Rectangle 7">
            <a:extLst>
              <a:ext uri="{FF2B5EF4-FFF2-40B4-BE49-F238E27FC236}">
                <a16:creationId xmlns:a16="http://schemas.microsoft.com/office/drawing/2014/main" id="{52F39E17-5151-48D0-593A-0AA0E27B8F14}"/>
              </a:ext>
            </a:extLst>
          </p:cNvPr>
          <p:cNvSpPr/>
          <p:nvPr/>
        </p:nvSpPr>
        <p:spPr>
          <a:xfrm>
            <a:off x="2850943" y="2894647"/>
            <a:ext cx="2312437" cy="262480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9" name="Rectangle 8">
            <a:extLst>
              <a:ext uri="{FF2B5EF4-FFF2-40B4-BE49-F238E27FC236}">
                <a16:creationId xmlns:a16="http://schemas.microsoft.com/office/drawing/2014/main" id="{E4E9C20D-4D23-1DE1-6FDA-4F8BB1D5E7C2}"/>
              </a:ext>
            </a:extLst>
          </p:cNvPr>
          <p:cNvSpPr/>
          <p:nvPr/>
        </p:nvSpPr>
        <p:spPr>
          <a:xfrm>
            <a:off x="5831595" y="2917888"/>
            <a:ext cx="2911558" cy="26015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0" name="Espace réservé du contenu 5">
            <a:extLst>
              <a:ext uri="{FF2B5EF4-FFF2-40B4-BE49-F238E27FC236}">
                <a16:creationId xmlns:a16="http://schemas.microsoft.com/office/drawing/2014/main" id="{944C3935-30B0-C25F-C7B1-A737703D5C70}"/>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4666223" y="1896628"/>
            <a:ext cx="523428" cy="426043"/>
          </a:xfrm>
          <a:prstGeom prst="rect">
            <a:avLst/>
          </a:prstGeom>
          <a:effectLst>
            <a:outerShdw algn="ctr" rotWithShape="0">
              <a:srgbClr val="000000"/>
            </a:outerShdw>
          </a:effectLst>
        </p:spPr>
      </p:pic>
      <p:sp>
        <p:nvSpPr>
          <p:cNvPr id="11" name="Rectangle 10">
            <a:extLst>
              <a:ext uri="{FF2B5EF4-FFF2-40B4-BE49-F238E27FC236}">
                <a16:creationId xmlns:a16="http://schemas.microsoft.com/office/drawing/2014/main" id="{01482D1D-6FB7-1DEF-FF9D-86E355748984}"/>
              </a:ext>
            </a:extLst>
          </p:cNvPr>
          <p:cNvSpPr/>
          <p:nvPr/>
        </p:nvSpPr>
        <p:spPr>
          <a:xfrm>
            <a:off x="9087888" y="2894646"/>
            <a:ext cx="2911558"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1 000</a:t>
            </a:r>
            <a:br>
              <a:rPr lang="en-US" sz="4800" dirty="0"/>
            </a:br>
            <a:r>
              <a:rPr lang="en-US" sz="4000" dirty="0"/>
              <a:t>PDFs</a:t>
            </a:r>
            <a:br>
              <a:rPr lang="en-US" sz="4000" dirty="0"/>
            </a:br>
            <a:r>
              <a:rPr lang="en-US" sz="4000" dirty="0"/>
              <a:t> integration</a:t>
            </a:r>
            <a:endParaRPr lang="en-US" sz="4800" dirty="0"/>
          </a:p>
        </p:txBody>
      </p:sp>
      <p:sp>
        <p:nvSpPr>
          <p:cNvPr id="12" name="Titre 1">
            <a:extLst>
              <a:ext uri="{FF2B5EF4-FFF2-40B4-BE49-F238E27FC236}">
                <a16:creationId xmlns:a16="http://schemas.microsoft.com/office/drawing/2014/main" id="{74F260BF-06CD-2BF5-03BB-BAD54A701C47}"/>
              </a:ext>
            </a:extLst>
          </p:cNvPr>
          <p:cNvSpPr txBox="1">
            <a:spLocks/>
          </p:cNvSpPr>
          <p:nvPr/>
        </p:nvSpPr>
        <p:spPr>
          <a:xfrm>
            <a:off x="838200" y="1546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20 000 pdfs</a:t>
            </a:r>
          </a:p>
        </p:txBody>
      </p:sp>
      <p:sp>
        <p:nvSpPr>
          <p:cNvPr id="2" name="Rectangle 1">
            <a:extLst>
              <a:ext uri="{FF2B5EF4-FFF2-40B4-BE49-F238E27FC236}">
                <a16:creationId xmlns:a16="http://schemas.microsoft.com/office/drawing/2014/main" id="{3171A1E1-F7BF-A99D-3E98-03860505445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88612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4">
            <a:extLst>
              <a:ext uri="{FF2B5EF4-FFF2-40B4-BE49-F238E27FC236}">
                <a16:creationId xmlns:a16="http://schemas.microsoft.com/office/drawing/2014/main" id="{FDC4CB48-A0F7-458F-BA84-5D2E48138B65}"/>
              </a:ext>
            </a:extLst>
          </p:cNvPr>
          <p:cNvGraphicFramePr>
            <a:graphicFrameLocks noGrp="1"/>
          </p:cNvGraphicFramePr>
          <p:nvPr>
            <p:ph idx="1"/>
            <p:extLst>
              <p:ext uri="{D42A27DB-BD31-4B8C-83A1-F6EECF244321}">
                <p14:modId xmlns:p14="http://schemas.microsoft.com/office/powerpoint/2010/main" val="3160413580"/>
              </p:ext>
            </p:extLst>
          </p:nvPr>
        </p:nvGraphicFramePr>
        <p:xfrm>
          <a:off x="1247145" y="410618"/>
          <a:ext cx="10283217" cy="6331694"/>
        </p:xfrm>
        <a:graphic>
          <a:graphicData uri="http://schemas.openxmlformats.org/drawingml/2006/table">
            <a:tbl>
              <a:tblPr firstRow="1" bandRow="1">
                <a:tableStyleId>{2D5ABB26-0587-4C30-8999-92F81FD0307C}</a:tableStyleId>
              </a:tblPr>
              <a:tblGrid>
                <a:gridCol w="2382609">
                  <a:extLst>
                    <a:ext uri="{9D8B030D-6E8A-4147-A177-3AD203B41FA5}">
                      <a16:colId xmlns:a16="http://schemas.microsoft.com/office/drawing/2014/main" val="1440320806"/>
                    </a:ext>
                  </a:extLst>
                </a:gridCol>
                <a:gridCol w="7900608">
                  <a:extLst>
                    <a:ext uri="{9D8B030D-6E8A-4147-A177-3AD203B41FA5}">
                      <a16:colId xmlns:a16="http://schemas.microsoft.com/office/drawing/2014/main" val="1689722939"/>
                    </a:ext>
                  </a:extLst>
                </a:gridCol>
              </a:tblGrid>
              <a:tr h="1123720">
                <a:tc>
                  <a:txBody>
                    <a:bodyPr/>
                    <a:lstStyle/>
                    <a:p>
                      <a:r>
                        <a:rPr lang="fr-FR" sz="3200" b="1" dirty="0">
                          <a:solidFill>
                            <a:schemeClr val="bg2">
                              <a:lumMod val="25000"/>
                            </a:schemeClr>
                          </a:solidFill>
                        </a:rPr>
                        <a:t>train</a:t>
                      </a:r>
                      <a:endParaRPr lang="fr-FR" sz="3200" b="1" dirty="0"/>
                    </a:p>
                  </a:txBody>
                  <a:tcPr>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cat1.png, cat2.png,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dog1.png, dog2.png,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other1.png, other2.png, etc.</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132460"/>
                  </a:ext>
                </a:extLst>
              </a:tr>
              <a:tr h="1246007">
                <a:tc>
                  <a:txBody>
                    <a:bodyPr/>
                    <a:lstStyle/>
                    <a:p>
                      <a:r>
                        <a:rPr lang="fr-FR" sz="3200" b="1" dirty="0">
                          <a:solidFill>
                            <a:schemeClr val="bg2">
                              <a:lumMod val="25000"/>
                            </a:schemeClr>
                          </a:solidFill>
                        </a:rPr>
                        <a:t>validation</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cat3.png, cat4.png,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dog3.png, dog4.png,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other3.png, other4.png,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188626"/>
                  </a:ext>
                </a:extLst>
              </a:tr>
              <a:tr h="1794247">
                <a:tc>
                  <a:txBody>
                    <a:bodyPr/>
                    <a:lstStyle/>
                    <a:p>
                      <a:r>
                        <a:rPr lang="fr-FR" sz="3200" b="1" dirty="0">
                          <a:solidFill>
                            <a:schemeClr val="bg2">
                              <a:lumMod val="25000"/>
                            </a:schemeClr>
                          </a:solidFill>
                        </a:rPr>
                        <a:t>test</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cat5.png, cat6.png,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dog5.png, dog6.png,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a:solidFill>
                            <a:schemeClr val="bg1">
                              <a:lumMod val="65000"/>
                            </a:schemeClr>
                          </a:solidFill>
                        </a:rPr>
                        <a:t>: other5.</a:t>
                      </a:r>
                      <a:r>
                        <a:rPr lang="fr-FR" sz="2800" dirty="0">
                          <a:solidFill>
                            <a:schemeClr val="bg1">
                              <a:lumMod val="65000"/>
                            </a:schemeClr>
                          </a:solidFill>
                        </a:rPr>
                        <a:t>png</a:t>
                      </a:r>
                      <a:r>
                        <a:rPr lang="fr-FR" sz="2800">
                          <a:solidFill>
                            <a:schemeClr val="bg1">
                              <a:lumMod val="65000"/>
                            </a:schemeClr>
                          </a:solidFill>
                        </a:rPr>
                        <a:t>, other6.</a:t>
                      </a:r>
                      <a:r>
                        <a:rPr lang="fr-FR" sz="2800" dirty="0">
                          <a:solidFill>
                            <a:schemeClr val="bg1">
                              <a:lumMod val="65000"/>
                            </a:schemeClr>
                          </a:solidFill>
                        </a:rPr>
                        <a:t>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9187125"/>
                  </a:ext>
                </a:extLst>
              </a:tr>
              <a:tr h="1794247">
                <a:tc>
                  <a:txBody>
                    <a:bodyPr/>
                    <a:lstStyle/>
                    <a:p>
                      <a:r>
                        <a:rPr lang="fr-FR" sz="3200" b="1" kern="1200" dirty="0" err="1">
                          <a:solidFill>
                            <a:schemeClr val="bg2">
                              <a:lumMod val="25000"/>
                            </a:schemeClr>
                          </a:solidFill>
                          <a:latin typeface="+mn-lt"/>
                          <a:ea typeface="+mn-ea"/>
                          <a:cs typeface="+mn-cs"/>
                        </a:rPr>
                        <a:t>integration</a:t>
                      </a:r>
                      <a:endParaRPr lang="fr-FR" sz="3200" b="1" kern="1200" dirty="0">
                        <a:solidFill>
                          <a:schemeClr val="bg2">
                            <a:lumMod val="25000"/>
                          </a:schemeClr>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dirty="0">
                          <a:solidFill>
                            <a:schemeClr val="bg1">
                              <a:lumMod val="65000"/>
                            </a:schemeClr>
                          </a:solidFill>
                        </a:rPr>
                        <a:t>file1.pdf file2.pdf,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file1</a:t>
                      </a:r>
                      <a:r>
                        <a:rPr lang="fr-FR" sz="2800" dirty="0">
                          <a:solidFill>
                            <a:schemeClr val="bg1">
                              <a:lumMod val="65000"/>
                            </a:schemeClr>
                          </a:solidFill>
                        </a:rPr>
                        <a:t>: image1.png, image2.png, images3.png</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file2</a:t>
                      </a:r>
                      <a:r>
                        <a:rPr lang="fr-FR" sz="2400" dirty="0">
                          <a:solidFill>
                            <a:schemeClr val="bg1">
                              <a:lumMod val="65000"/>
                            </a:schemeClr>
                          </a:solidFill>
                        </a:rPr>
                        <a:t>: </a:t>
                      </a:r>
                      <a:r>
                        <a:rPr lang="fr-FR" sz="2800" kern="1200" dirty="0">
                          <a:solidFill>
                            <a:schemeClr val="bg1">
                              <a:lumMod val="65000"/>
                            </a:schemeClr>
                          </a:solidFill>
                          <a:latin typeface="+mn-lt"/>
                          <a:ea typeface="+mn-ea"/>
                          <a:cs typeface="+mn-cs"/>
                        </a:rPr>
                        <a:t>image1.png, image2.png</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19839194"/>
                  </a:ext>
                </a:extLst>
              </a:tr>
            </a:tbl>
          </a:graphicData>
        </a:graphic>
      </p:graphicFrame>
      <p:pic>
        <p:nvPicPr>
          <p:cNvPr id="9" name="Image 8">
            <a:extLst>
              <a:ext uri="{FF2B5EF4-FFF2-40B4-BE49-F238E27FC236}">
                <a16:creationId xmlns:a16="http://schemas.microsoft.com/office/drawing/2014/main" id="{10400FE4-DFD7-482B-84D0-20D0C55143AD}"/>
              </a:ext>
            </a:extLst>
          </p:cNvPr>
          <p:cNvPicPr>
            <a:picLocks noChangeAspect="1"/>
          </p:cNvPicPr>
          <p:nvPr/>
        </p:nvPicPr>
        <p:blipFill>
          <a:blip r:embed="rId2"/>
          <a:stretch>
            <a:fillRect/>
          </a:stretch>
        </p:blipFill>
        <p:spPr>
          <a:xfrm>
            <a:off x="615517" y="343728"/>
            <a:ext cx="631625" cy="719759"/>
          </a:xfrm>
          <a:prstGeom prst="rect">
            <a:avLst/>
          </a:prstGeom>
        </p:spPr>
      </p:pic>
      <p:pic>
        <p:nvPicPr>
          <p:cNvPr id="12" name="Image 11">
            <a:extLst>
              <a:ext uri="{FF2B5EF4-FFF2-40B4-BE49-F238E27FC236}">
                <a16:creationId xmlns:a16="http://schemas.microsoft.com/office/drawing/2014/main" id="{BFCC9427-4EC6-4366-B5D9-F43511273BD7}"/>
              </a:ext>
            </a:extLst>
          </p:cNvPr>
          <p:cNvPicPr>
            <a:picLocks noChangeAspect="1"/>
          </p:cNvPicPr>
          <p:nvPr/>
        </p:nvPicPr>
        <p:blipFill>
          <a:blip r:embed="rId2"/>
          <a:stretch>
            <a:fillRect/>
          </a:stretch>
        </p:blipFill>
        <p:spPr>
          <a:xfrm>
            <a:off x="615516" y="1765174"/>
            <a:ext cx="631625" cy="719759"/>
          </a:xfrm>
          <a:prstGeom prst="rect">
            <a:avLst/>
          </a:prstGeom>
        </p:spPr>
      </p:pic>
      <p:pic>
        <p:nvPicPr>
          <p:cNvPr id="13" name="Image 12">
            <a:extLst>
              <a:ext uri="{FF2B5EF4-FFF2-40B4-BE49-F238E27FC236}">
                <a16:creationId xmlns:a16="http://schemas.microsoft.com/office/drawing/2014/main" id="{F4A49E00-C55E-4FE1-97F6-B0E9037BEF63}"/>
              </a:ext>
            </a:extLst>
          </p:cNvPr>
          <p:cNvPicPr>
            <a:picLocks noChangeAspect="1"/>
          </p:cNvPicPr>
          <p:nvPr/>
        </p:nvPicPr>
        <p:blipFill>
          <a:blip r:embed="rId2"/>
          <a:stretch>
            <a:fillRect/>
          </a:stretch>
        </p:blipFill>
        <p:spPr>
          <a:xfrm>
            <a:off x="615516" y="3108148"/>
            <a:ext cx="631625" cy="719759"/>
          </a:xfrm>
          <a:prstGeom prst="rect">
            <a:avLst/>
          </a:prstGeom>
        </p:spPr>
      </p:pic>
      <p:pic>
        <p:nvPicPr>
          <p:cNvPr id="3" name="Image 2">
            <a:extLst>
              <a:ext uri="{FF2B5EF4-FFF2-40B4-BE49-F238E27FC236}">
                <a16:creationId xmlns:a16="http://schemas.microsoft.com/office/drawing/2014/main" id="{E817ADC6-DDA0-CFDB-8F73-FA4482196772}"/>
              </a:ext>
            </a:extLst>
          </p:cNvPr>
          <p:cNvPicPr>
            <a:picLocks noChangeAspect="1"/>
          </p:cNvPicPr>
          <p:nvPr/>
        </p:nvPicPr>
        <p:blipFill>
          <a:blip r:embed="rId2"/>
          <a:stretch>
            <a:fillRect/>
          </a:stretch>
        </p:blipFill>
        <p:spPr>
          <a:xfrm>
            <a:off x="668244" y="4925230"/>
            <a:ext cx="631625" cy="719759"/>
          </a:xfrm>
          <a:prstGeom prst="rect">
            <a:avLst/>
          </a:prstGeom>
        </p:spPr>
      </p:pic>
      <p:pic>
        <p:nvPicPr>
          <p:cNvPr id="7" name="Image 6">
            <a:extLst>
              <a:ext uri="{FF2B5EF4-FFF2-40B4-BE49-F238E27FC236}">
                <a16:creationId xmlns:a16="http://schemas.microsoft.com/office/drawing/2014/main" id="{54CF8595-CA2C-E6C6-DF2D-8B2061781465}"/>
              </a:ext>
            </a:extLst>
          </p:cNvPr>
          <p:cNvPicPr>
            <a:picLocks noChangeAspect="1"/>
          </p:cNvPicPr>
          <p:nvPr/>
        </p:nvPicPr>
        <p:blipFill>
          <a:blip r:embed="rId2"/>
          <a:stretch>
            <a:fillRect/>
          </a:stretch>
        </p:blipFill>
        <p:spPr>
          <a:xfrm>
            <a:off x="3804630" y="477537"/>
            <a:ext cx="396776" cy="452140"/>
          </a:xfrm>
          <a:prstGeom prst="rect">
            <a:avLst/>
          </a:prstGeom>
        </p:spPr>
      </p:pic>
      <p:pic>
        <p:nvPicPr>
          <p:cNvPr id="8" name="Image 7">
            <a:extLst>
              <a:ext uri="{FF2B5EF4-FFF2-40B4-BE49-F238E27FC236}">
                <a16:creationId xmlns:a16="http://schemas.microsoft.com/office/drawing/2014/main" id="{999C31AB-1968-7DA0-9866-4DB95999045A}"/>
              </a:ext>
            </a:extLst>
          </p:cNvPr>
          <p:cNvPicPr>
            <a:picLocks noChangeAspect="1"/>
          </p:cNvPicPr>
          <p:nvPr/>
        </p:nvPicPr>
        <p:blipFill>
          <a:blip r:embed="rId2"/>
          <a:stretch>
            <a:fillRect/>
          </a:stretch>
        </p:blipFill>
        <p:spPr>
          <a:xfrm>
            <a:off x="3804630" y="837417"/>
            <a:ext cx="396776" cy="452140"/>
          </a:xfrm>
          <a:prstGeom prst="rect">
            <a:avLst/>
          </a:prstGeom>
        </p:spPr>
      </p:pic>
      <p:pic>
        <p:nvPicPr>
          <p:cNvPr id="10" name="Image 9">
            <a:extLst>
              <a:ext uri="{FF2B5EF4-FFF2-40B4-BE49-F238E27FC236}">
                <a16:creationId xmlns:a16="http://schemas.microsoft.com/office/drawing/2014/main" id="{C7D90C80-7902-6676-AD4B-F1842274852D}"/>
              </a:ext>
            </a:extLst>
          </p:cNvPr>
          <p:cNvPicPr>
            <a:picLocks noChangeAspect="1"/>
          </p:cNvPicPr>
          <p:nvPr/>
        </p:nvPicPr>
        <p:blipFill>
          <a:blip r:embed="rId2"/>
          <a:stretch>
            <a:fillRect/>
          </a:stretch>
        </p:blipFill>
        <p:spPr>
          <a:xfrm>
            <a:off x="3804630" y="1289557"/>
            <a:ext cx="396776" cy="452140"/>
          </a:xfrm>
          <a:prstGeom prst="rect">
            <a:avLst/>
          </a:prstGeom>
        </p:spPr>
      </p:pic>
      <p:pic>
        <p:nvPicPr>
          <p:cNvPr id="11" name="Image 10">
            <a:extLst>
              <a:ext uri="{FF2B5EF4-FFF2-40B4-BE49-F238E27FC236}">
                <a16:creationId xmlns:a16="http://schemas.microsoft.com/office/drawing/2014/main" id="{134343AA-3DDA-9E95-9CFA-DDC63695BC89}"/>
              </a:ext>
            </a:extLst>
          </p:cNvPr>
          <p:cNvPicPr>
            <a:picLocks noChangeAspect="1"/>
          </p:cNvPicPr>
          <p:nvPr/>
        </p:nvPicPr>
        <p:blipFill>
          <a:blip r:embed="rId2"/>
          <a:stretch>
            <a:fillRect/>
          </a:stretch>
        </p:blipFill>
        <p:spPr>
          <a:xfrm>
            <a:off x="3811381" y="1843988"/>
            <a:ext cx="396776" cy="452140"/>
          </a:xfrm>
          <a:prstGeom prst="rect">
            <a:avLst/>
          </a:prstGeom>
        </p:spPr>
      </p:pic>
      <p:pic>
        <p:nvPicPr>
          <p:cNvPr id="14" name="Image 13">
            <a:extLst>
              <a:ext uri="{FF2B5EF4-FFF2-40B4-BE49-F238E27FC236}">
                <a16:creationId xmlns:a16="http://schemas.microsoft.com/office/drawing/2014/main" id="{85635E9B-2C24-53D4-7BF4-90A25E904B70}"/>
              </a:ext>
            </a:extLst>
          </p:cNvPr>
          <p:cNvPicPr>
            <a:picLocks noChangeAspect="1"/>
          </p:cNvPicPr>
          <p:nvPr/>
        </p:nvPicPr>
        <p:blipFill>
          <a:blip r:embed="rId2"/>
          <a:stretch>
            <a:fillRect/>
          </a:stretch>
        </p:blipFill>
        <p:spPr>
          <a:xfrm>
            <a:off x="3811381" y="2203868"/>
            <a:ext cx="396776" cy="452140"/>
          </a:xfrm>
          <a:prstGeom prst="rect">
            <a:avLst/>
          </a:prstGeom>
        </p:spPr>
      </p:pic>
      <p:pic>
        <p:nvPicPr>
          <p:cNvPr id="15" name="Image 14">
            <a:extLst>
              <a:ext uri="{FF2B5EF4-FFF2-40B4-BE49-F238E27FC236}">
                <a16:creationId xmlns:a16="http://schemas.microsoft.com/office/drawing/2014/main" id="{0C2AD465-076F-2B47-F3D4-A09F575A67A4}"/>
              </a:ext>
            </a:extLst>
          </p:cNvPr>
          <p:cNvPicPr>
            <a:picLocks noChangeAspect="1"/>
          </p:cNvPicPr>
          <p:nvPr/>
        </p:nvPicPr>
        <p:blipFill>
          <a:blip r:embed="rId2"/>
          <a:stretch>
            <a:fillRect/>
          </a:stretch>
        </p:blipFill>
        <p:spPr>
          <a:xfrm>
            <a:off x="3811381" y="2656008"/>
            <a:ext cx="396776" cy="452140"/>
          </a:xfrm>
          <a:prstGeom prst="rect">
            <a:avLst/>
          </a:prstGeom>
        </p:spPr>
      </p:pic>
      <p:pic>
        <p:nvPicPr>
          <p:cNvPr id="16" name="Image 15">
            <a:extLst>
              <a:ext uri="{FF2B5EF4-FFF2-40B4-BE49-F238E27FC236}">
                <a16:creationId xmlns:a16="http://schemas.microsoft.com/office/drawing/2014/main" id="{6D1997CA-A537-50CB-9DB7-CBEB6967598E}"/>
              </a:ext>
            </a:extLst>
          </p:cNvPr>
          <p:cNvPicPr>
            <a:picLocks noChangeAspect="1"/>
          </p:cNvPicPr>
          <p:nvPr/>
        </p:nvPicPr>
        <p:blipFill>
          <a:blip r:embed="rId2"/>
          <a:stretch>
            <a:fillRect/>
          </a:stretch>
        </p:blipFill>
        <p:spPr>
          <a:xfrm>
            <a:off x="3811381" y="3241958"/>
            <a:ext cx="396776" cy="452140"/>
          </a:xfrm>
          <a:prstGeom prst="rect">
            <a:avLst/>
          </a:prstGeom>
        </p:spPr>
      </p:pic>
      <p:pic>
        <p:nvPicPr>
          <p:cNvPr id="17" name="Image 16">
            <a:extLst>
              <a:ext uri="{FF2B5EF4-FFF2-40B4-BE49-F238E27FC236}">
                <a16:creationId xmlns:a16="http://schemas.microsoft.com/office/drawing/2014/main" id="{7CFCC238-548A-18E9-0A40-40AB2B583219}"/>
              </a:ext>
            </a:extLst>
          </p:cNvPr>
          <p:cNvPicPr>
            <a:picLocks noChangeAspect="1"/>
          </p:cNvPicPr>
          <p:nvPr/>
        </p:nvPicPr>
        <p:blipFill>
          <a:blip r:embed="rId2"/>
          <a:stretch>
            <a:fillRect/>
          </a:stretch>
        </p:blipFill>
        <p:spPr>
          <a:xfrm>
            <a:off x="3811381" y="3601838"/>
            <a:ext cx="396776" cy="452140"/>
          </a:xfrm>
          <a:prstGeom prst="rect">
            <a:avLst/>
          </a:prstGeom>
        </p:spPr>
      </p:pic>
      <p:pic>
        <p:nvPicPr>
          <p:cNvPr id="18" name="Image 17">
            <a:extLst>
              <a:ext uri="{FF2B5EF4-FFF2-40B4-BE49-F238E27FC236}">
                <a16:creationId xmlns:a16="http://schemas.microsoft.com/office/drawing/2014/main" id="{67C3D3B4-C486-73DB-D202-0402181DAE47}"/>
              </a:ext>
            </a:extLst>
          </p:cNvPr>
          <p:cNvPicPr>
            <a:picLocks noChangeAspect="1"/>
          </p:cNvPicPr>
          <p:nvPr/>
        </p:nvPicPr>
        <p:blipFill>
          <a:blip r:embed="rId2"/>
          <a:stretch>
            <a:fillRect/>
          </a:stretch>
        </p:blipFill>
        <p:spPr>
          <a:xfrm>
            <a:off x="3811381" y="4053978"/>
            <a:ext cx="396776" cy="452140"/>
          </a:xfrm>
          <a:prstGeom prst="rect">
            <a:avLst/>
          </a:prstGeom>
        </p:spPr>
      </p:pic>
      <p:sp>
        <p:nvSpPr>
          <p:cNvPr id="2" name="Rectangle 1">
            <a:extLst>
              <a:ext uri="{FF2B5EF4-FFF2-40B4-BE49-F238E27FC236}">
                <a16:creationId xmlns:a16="http://schemas.microsoft.com/office/drawing/2014/main" id="{7923819C-75F5-4712-A8DF-68981E4A35B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5" name="Image 4">
            <a:extLst>
              <a:ext uri="{FF2B5EF4-FFF2-40B4-BE49-F238E27FC236}">
                <a16:creationId xmlns:a16="http://schemas.microsoft.com/office/drawing/2014/main" id="{AC5D665A-791F-A2B6-50B6-8ED66C7992D4}"/>
              </a:ext>
            </a:extLst>
          </p:cNvPr>
          <p:cNvPicPr>
            <a:picLocks noChangeAspect="1"/>
          </p:cNvPicPr>
          <p:nvPr/>
        </p:nvPicPr>
        <p:blipFill>
          <a:blip r:embed="rId2"/>
          <a:stretch>
            <a:fillRect/>
          </a:stretch>
        </p:blipFill>
        <p:spPr>
          <a:xfrm>
            <a:off x="3811381" y="5418919"/>
            <a:ext cx="396776" cy="452140"/>
          </a:xfrm>
          <a:prstGeom prst="rect">
            <a:avLst/>
          </a:prstGeom>
        </p:spPr>
      </p:pic>
      <p:pic>
        <p:nvPicPr>
          <p:cNvPr id="6" name="Image 5">
            <a:extLst>
              <a:ext uri="{FF2B5EF4-FFF2-40B4-BE49-F238E27FC236}">
                <a16:creationId xmlns:a16="http://schemas.microsoft.com/office/drawing/2014/main" id="{42009810-23F8-79BE-8B0E-67C04443CD57}"/>
              </a:ext>
            </a:extLst>
          </p:cNvPr>
          <p:cNvPicPr>
            <a:picLocks noChangeAspect="1"/>
          </p:cNvPicPr>
          <p:nvPr/>
        </p:nvPicPr>
        <p:blipFill>
          <a:blip r:embed="rId2"/>
          <a:stretch>
            <a:fillRect/>
          </a:stretch>
        </p:blipFill>
        <p:spPr>
          <a:xfrm>
            <a:off x="3815276" y="5839962"/>
            <a:ext cx="396776" cy="452140"/>
          </a:xfrm>
          <a:prstGeom prst="rect">
            <a:avLst/>
          </a:prstGeom>
        </p:spPr>
      </p:pic>
    </p:spTree>
    <p:extLst>
      <p:ext uri="{BB962C8B-B14F-4D97-AF65-F5344CB8AC3E}">
        <p14:creationId xmlns:p14="http://schemas.microsoft.com/office/powerpoint/2010/main" val="2427433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15" name="Rectangle 14">
            <a:extLst>
              <a:ext uri="{FF2B5EF4-FFF2-40B4-BE49-F238E27FC236}">
                <a16:creationId xmlns:a16="http://schemas.microsoft.com/office/drawing/2014/main" id="{C74C0D7D-8F8E-771B-E840-20A8BF229E2A}"/>
              </a:ext>
            </a:extLst>
          </p:cNvPr>
          <p:cNvSpPr/>
          <p:nvPr/>
        </p:nvSpPr>
        <p:spPr>
          <a:xfrm>
            <a:off x="594911" y="2454007"/>
            <a:ext cx="11204154" cy="1949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E9A4A46-A669-291E-E8D1-EBA62950AD86}"/>
              </a:ext>
            </a:extLst>
          </p:cNvPr>
          <p:cNvSpPr txBox="1"/>
          <p:nvPr/>
        </p:nvSpPr>
        <p:spPr>
          <a:xfrm>
            <a:off x="838200" y="2967334"/>
            <a:ext cx="2974553" cy="923330"/>
          </a:xfrm>
          <a:prstGeom prst="rect">
            <a:avLst/>
          </a:prstGeom>
          <a:solidFill>
            <a:schemeClr val="bg2">
              <a:lumMod val="50000"/>
            </a:schemeClr>
          </a:solidFill>
        </p:spPr>
        <p:txBody>
          <a:bodyPr wrap="square" rtlCol="0">
            <a:spAutoFit/>
          </a:bodyPr>
          <a:lstStyle/>
          <a:p>
            <a:r>
              <a:rPr lang="fr-FR" sz="5400" b="1" dirty="0">
                <a:solidFill>
                  <a:schemeClr val="bg1"/>
                </a:solidFill>
              </a:rPr>
              <a:t>1% Cats</a:t>
            </a:r>
          </a:p>
        </p:txBody>
      </p:sp>
      <p:sp>
        <p:nvSpPr>
          <p:cNvPr id="16" name="ZoneTexte 15">
            <a:extLst>
              <a:ext uri="{FF2B5EF4-FFF2-40B4-BE49-F238E27FC236}">
                <a16:creationId xmlns:a16="http://schemas.microsoft.com/office/drawing/2014/main" id="{0199C6AE-EB3C-C26E-5A85-67B249E09450}"/>
              </a:ext>
            </a:extLst>
          </p:cNvPr>
          <p:cNvSpPr txBox="1"/>
          <p:nvPr/>
        </p:nvSpPr>
        <p:spPr>
          <a:xfrm>
            <a:off x="3910070" y="2967334"/>
            <a:ext cx="3427163" cy="923330"/>
          </a:xfrm>
          <a:prstGeom prst="rect">
            <a:avLst/>
          </a:prstGeom>
          <a:solidFill>
            <a:schemeClr val="accent3">
              <a:lumMod val="25000"/>
            </a:schemeClr>
          </a:solidFill>
        </p:spPr>
        <p:txBody>
          <a:bodyPr wrap="square" rtlCol="0">
            <a:spAutoFit/>
          </a:bodyPr>
          <a:lstStyle/>
          <a:p>
            <a:r>
              <a:rPr lang="fr-FR" sz="5400" b="1" dirty="0">
                <a:solidFill>
                  <a:schemeClr val="bg1"/>
                </a:solidFill>
              </a:rPr>
              <a:t>20% Dogs</a:t>
            </a:r>
          </a:p>
        </p:txBody>
      </p:sp>
      <p:sp>
        <p:nvSpPr>
          <p:cNvPr id="17" name="ZoneTexte 16">
            <a:extLst>
              <a:ext uri="{FF2B5EF4-FFF2-40B4-BE49-F238E27FC236}">
                <a16:creationId xmlns:a16="http://schemas.microsoft.com/office/drawing/2014/main" id="{5C762340-0381-0F4C-7F38-8C0FAE5A6281}"/>
              </a:ext>
            </a:extLst>
          </p:cNvPr>
          <p:cNvSpPr txBox="1"/>
          <p:nvPr/>
        </p:nvSpPr>
        <p:spPr>
          <a:xfrm>
            <a:off x="7434550" y="2967334"/>
            <a:ext cx="4162539" cy="923330"/>
          </a:xfrm>
          <a:prstGeom prst="rect">
            <a:avLst/>
          </a:prstGeom>
          <a:solidFill>
            <a:srgbClr val="7030A0"/>
          </a:solidFill>
        </p:spPr>
        <p:txBody>
          <a:bodyPr wrap="square" rtlCol="0">
            <a:spAutoFit/>
          </a:bodyPr>
          <a:lstStyle/>
          <a:p>
            <a:r>
              <a:rPr lang="fr-FR" sz="5400" b="1" dirty="0">
                <a:solidFill>
                  <a:schemeClr val="bg1"/>
                </a:solidFill>
              </a:rPr>
              <a:t>79% Others</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838200" y="1546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Tree>
    <p:extLst>
      <p:ext uri="{BB962C8B-B14F-4D97-AF65-F5344CB8AC3E}">
        <p14:creationId xmlns:p14="http://schemas.microsoft.com/office/powerpoint/2010/main" val="376987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1B6EF-A65D-C8CA-AD0B-5CB8977E797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D6AE133-2BB1-8E60-AA31-F82C427E0F4A}"/>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9AA6FBD6-B336-1092-9230-847411F8C346}"/>
              </a:ext>
            </a:extLst>
          </p:cNvPr>
          <p:cNvSpPr>
            <a:spLocks noChangeArrowheads="1"/>
          </p:cNvSpPr>
          <p:nvPr/>
        </p:nvSpPr>
        <p:spPr bwMode="auto">
          <a:xfrm>
            <a:off x="1303117" y="612844"/>
            <a:ext cx="9585766"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4000" b="0" i="0" u="none" strike="noStrike" cap="none" normalizeH="0" baseline="0" dirty="0" err="1">
                <a:ln>
                  <a:noFill/>
                </a:ln>
                <a:solidFill>
                  <a:srgbClr val="080808"/>
                </a:solidFill>
                <a:effectLst/>
                <a:latin typeface="JetBrains Mono"/>
              </a:rPr>
              <a:t>random.seed</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a:ln>
                  <a:noFill/>
                </a:ln>
                <a:solidFill>
                  <a:srgbClr val="1750EB"/>
                </a:solidFill>
                <a:effectLst/>
                <a:latin typeface="JetBrains Mono"/>
              </a:rPr>
              <a:t>11</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 = [</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p</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for </a:t>
            </a:r>
            <a:r>
              <a:rPr kumimoji="0" lang="fr-FR" altLang="fr-FR" sz="4000" b="0" i="0" u="none" strike="noStrike" cap="none" normalizeH="0" baseline="0" dirty="0">
                <a:ln>
                  <a:noFill/>
                </a:ln>
                <a:solidFill>
                  <a:srgbClr val="080808"/>
                </a:solidFill>
                <a:effectLst/>
                <a:latin typeface="JetBrains Mono"/>
              </a:rPr>
              <a:t>p </a:t>
            </a:r>
            <a:r>
              <a:rPr kumimoji="0" lang="fr-FR" altLang="fr-FR" sz="4000" b="0" i="0" u="none" strike="noStrike" cap="none" normalizeH="0" baseline="0" dirty="0">
                <a:ln>
                  <a:noFill/>
                </a:ln>
                <a:solidFill>
                  <a:srgbClr val="0033B3"/>
                </a:solidFill>
                <a:effectLst/>
                <a:latin typeface="JetBrains Mono"/>
              </a:rPr>
              <a:t>in </a:t>
            </a:r>
            <a:r>
              <a:rPr kumimoji="0" lang="fr-FR" altLang="fr-FR" sz="4000" b="0" i="0" u="none" strike="noStrike" cap="none" normalizeH="0" baseline="0" dirty="0">
                <a:ln>
                  <a:noFill/>
                </a:ln>
                <a:solidFill>
                  <a:srgbClr val="080808"/>
                </a:solidFill>
                <a:effectLst/>
                <a:latin typeface="JetBrains Mono"/>
              </a:rPr>
              <a:t>Path(</a:t>
            </a:r>
            <a:r>
              <a:rPr kumimoji="0" lang="fr-FR" altLang="fr-FR" sz="4000" b="0" i="0" u="none" strike="noStrike" cap="none" normalizeH="0" baseline="0" dirty="0" err="1">
                <a:ln>
                  <a:noFill/>
                </a:ln>
                <a:solidFill>
                  <a:srgbClr val="080808"/>
                </a:solidFill>
                <a:effectLst/>
                <a:latin typeface="JetBrains Mono"/>
              </a:rPr>
              <a:t>input_pdfs_directory</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iterdir</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if </a:t>
            </a:r>
            <a:r>
              <a:rPr kumimoji="0" lang="fr-FR" altLang="fr-FR" sz="4000" b="0" i="0" u="none" strike="noStrike" cap="none" normalizeH="0" baseline="0" dirty="0" err="1">
                <a:ln>
                  <a:noFill/>
                </a:ln>
                <a:solidFill>
                  <a:srgbClr val="080808"/>
                </a:solidFill>
                <a:effectLst/>
                <a:latin typeface="JetBrains Mono"/>
              </a:rPr>
              <a:t>p.is_file</a:t>
            </a: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and </a:t>
            </a:r>
            <a:r>
              <a:rPr kumimoji="0" lang="fr-FR" altLang="fr-FR" sz="4000" b="0" i="0" u="none" strike="noStrike" cap="none" normalizeH="0" baseline="0" dirty="0" err="1">
                <a:ln>
                  <a:noFill/>
                </a:ln>
                <a:solidFill>
                  <a:srgbClr val="080808"/>
                </a:solidFill>
                <a:effectLst/>
                <a:latin typeface="JetBrains Mono"/>
              </a:rPr>
              <a:t>p.suffix</a:t>
            </a:r>
            <a:r>
              <a:rPr kumimoji="0" lang="fr-FR" altLang="fr-FR" sz="4000" b="0" i="0" u="none" strike="noStrike" cap="none" normalizeH="0" baseline="0" dirty="0">
                <a:ln>
                  <a:noFill/>
                </a:ln>
                <a:solidFill>
                  <a:srgbClr val="080808"/>
                </a:solidFill>
                <a:effectLst/>
                <a:latin typeface="JetBrains Mono"/>
              </a:rPr>
              <a:t> == </a:t>
            </a:r>
            <a:r>
              <a:rPr kumimoji="0" lang="fr-FR" altLang="fr-FR" sz="4000" b="0" i="0" u="none" strike="noStrike" cap="none" normalizeH="0" baseline="0" dirty="0">
                <a:ln>
                  <a:noFill/>
                </a:ln>
                <a:solidFill>
                  <a:srgbClr val="067D17"/>
                </a:solidFill>
                <a:effectLst/>
                <a:latin typeface="JetBrains Mono"/>
              </a:rPr>
              <a:t>".</a:t>
            </a:r>
            <a:r>
              <a:rPr kumimoji="0" lang="fr-FR" altLang="fr-FR" sz="4000" b="0" i="0" u="none" strike="noStrike" cap="none" normalizeH="0" baseline="0" dirty="0" err="1">
                <a:ln>
                  <a:noFill/>
                </a:ln>
                <a:solidFill>
                  <a:srgbClr val="067D17"/>
                </a:solidFill>
                <a:effectLst/>
                <a:latin typeface="JetBrains Mono"/>
              </a:rPr>
              <a:t>pdf</a:t>
            </a:r>
            <a:r>
              <a:rPr kumimoji="0" lang="fr-FR" altLang="fr-FR" sz="4000" b="0" i="0" u="none" strike="noStrike" cap="none" normalizeH="0" baseline="0" dirty="0">
                <a:ln>
                  <a:noFill/>
                </a:ln>
                <a:solidFill>
                  <a:srgbClr val="067D17"/>
                </a:solidFill>
                <a:effectLst/>
                <a:latin typeface="JetBrains Mono"/>
              </a:rPr>
              <a:t>"</a:t>
            </a:r>
            <a:br>
              <a:rPr kumimoji="0" lang="fr-FR" altLang="fr-FR" sz="4000" b="0" i="0" u="none" strike="noStrike" cap="none" normalizeH="0" baseline="0" dirty="0">
                <a:ln>
                  <a:noFill/>
                </a:ln>
                <a:solidFill>
                  <a:srgbClr val="067D17"/>
                </a:solidFill>
                <a:effectLst/>
                <a:latin typeface="JetBrains Mono"/>
              </a:rPr>
            </a:br>
            <a:r>
              <a:rPr kumimoji="0" lang="fr-FR" altLang="fr-FR" sz="4000" b="0" i="0" u="none" strike="noStrike" cap="none" normalizeH="0" baseline="0" dirty="0">
                <a:ln>
                  <a:noFill/>
                </a:ln>
                <a:solidFill>
                  <a:srgbClr val="080808"/>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random.shuffle</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a:t>
            </a:r>
            <a:endParaRPr kumimoji="0" lang="fr-FR" altLang="fr-FR" sz="72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4EDD1F-613F-1850-2CF4-A98FDF5F0A2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9699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838200" y="2380058"/>
            <a:ext cx="10515600" cy="1325563"/>
          </a:xfrm>
          <a:prstGeom prst="rect">
            <a:avLst/>
          </a:prstGeom>
          <a:solidFill>
            <a:srgbClr val="92D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bg1"/>
                </a:solidFill>
              </a:rPr>
              <a:t>How many data do I need ?</a:t>
            </a:r>
          </a:p>
        </p:txBody>
      </p:sp>
    </p:spTree>
    <p:extLst>
      <p:ext uri="{BB962C8B-B14F-4D97-AF65-F5344CB8AC3E}">
        <p14:creationId xmlns:p14="http://schemas.microsoft.com/office/powerpoint/2010/main" val="188388739"/>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27017</TotalTime>
  <Words>545</Words>
  <Application>Microsoft Office PowerPoint</Application>
  <PresentationFormat>Grand écran</PresentationFormat>
  <Paragraphs>61</Paragraphs>
  <Slides>10</Slides>
  <Notes>4</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10</vt:i4>
      </vt:variant>
    </vt:vector>
  </HeadingPairs>
  <TitlesOfParts>
    <vt:vector size="18" baseType="lpstr">
      <vt:lpstr>Arial</vt:lpstr>
      <vt:lpstr>Calibri</vt:lpstr>
      <vt:lpstr>Calibri Light</vt:lpstr>
      <vt:lpstr>Franklin Gothic Book</vt:lpstr>
      <vt:lpstr>Franklin Gothic Medium</vt:lpstr>
      <vt:lpstr>JetBrains Mono</vt:lpstr>
      <vt:lpstr>Office Theme</vt:lpstr>
      <vt:lpstr>Thème Office</vt:lpstr>
      <vt:lpstr>MLOps minutes</vt:lpstr>
      <vt:lpstr>Présentation PowerPoint</vt:lpstr>
      <vt:lpstr>Présentation PowerPoint</vt:lpstr>
      <vt:lpstr>Dataset of 10 000 pdfs</vt:lpstr>
      <vt:lpstr>Présentation PowerPoint</vt:lpstr>
      <vt:lpstr>Présentation PowerPoint</vt:lpstr>
      <vt:lpstr>Présentation PowerPoint</vt:lpstr>
      <vt:lpstr>Présentation PowerPoint</vt:lpstr>
      <vt:lpstr>Présentation PowerPoint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1145</cp:revision>
  <dcterms:created xsi:type="dcterms:W3CDTF">2020-11-18T10:41:47Z</dcterms:created>
  <dcterms:modified xsi:type="dcterms:W3CDTF">2024-01-14T10:49:32Z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